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8538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727401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txBody>
          <a:bodyPr/>
          <a:lstStyle/>
          <a:p>
            <a:endParaRPr lang="en-US" dirty="0"/>
          </a:p>
        </p:txBody>
      </p:sp>
      <p:sp>
        <p:nvSpPr>
          <p:cNvPr id="4" name="Text 2"/>
          <p:cNvSpPr/>
          <p:nvPr/>
        </p:nvSpPr>
        <p:spPr>
          <a:xfrm>
            <a:off x="6319599" y="1937504"/>
            <a:ext cx="7477601" cy="2599611"/>
          </a:xfrm>
          <a:prstGeom prst="rect">
            <a:avLst/>
          </a:prstGeom>
          <a:noFill/>
          <a:ln/>
        </p:spPr>
        <p:txBody>
          <a:bodyPr wrap="square" rtlCol="0" anchor="t"/>
          <a:lstStyle/>
          <a:p>
            <a:pPr marL="0" indent="0">
              <a:lnSpc>
                <a:spcPts val="6823"/>
              </a:lnSpc>
              <a:buNone/>
            </a:pPr>
            <a:r>
              <a:rPr lang="en-US" sz="5249" dirty="0">
                <a:solidFill>
                  <a:srgbClr val="F2F2F3"/>
                </a:solidFill>
                <a:latin typeface="Poppins" pitchFamily="34" charset="0"/>
                <a:ea typeface="Poppins" pitchFamily="34" charset="-122"/>
                <a:cs typeface="Poppins" pitchFamily="34" charset="-120"/>
              </a:rPr>
              <a:t>Interface and Ambiguity Resolution in C#</a:t>
            </a:r>
            <a:endParaRPr lang="en-US" sz="5249" dirty="0"/>
          </a:p>
        </p:txBody>
      </p:sp>
      <p:sp>
        <p:nvSpPr>
          <p:cNvPr id="5" name="Text 3"/>
          <p:cNvSpPr/>
          <p:nvPr/>
        </p:nvSpPr>
        <p:spPr>
          <a:xfrm>
            <a:off x="6319599" y="4870371"/>
            <a:ext cx="7477601" cy="799624"/>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C# is a powerful object-oriented programming language. Interfaces and ambiguity resolution are crucial features in designing effective C# code.</a:t>
            </a:r>
            <a:endParaRPr lang="en-US" sz="1750" dirty="0"/>
          </a:p>
        </p:txBody>
      </p:sp>
      <p:sp>
        <p:nvSpPr>
          <p:cNvPr id="6" name="Shape 4"/>
          <p:cNvSpPr/>
          <p:nvPr/>
        </p:nvSpPr>
        <p:spPr>
          <a:xfrm>
            <a:off x="6412322" y="6779716"/>
            <a:ext cx="355402" cy="355402"/>
          </a:xfrm>
          <a:prstGeom prst="roundRect">
            <a:avLst>
              <a:gd name="adj" fmla="val 25726039"/>
            </a:avLst>
          </a:prstGeom>
          <a:noFill/>
          <a:ln w="7620">
            <a:solidFill>
              <a:srgbClr val="FFFFFF"/>
            </a:solidFill>
            <a:prstDash val="solid"/>
          </a:ln>
        </p:spPr>
      </p:sp>
      <p:pic>
        <p:nvPicPr>
          <p:cNvPr id="7" name="Image 0" descr="preencoded.png"/>
          <p:cNvPicPr>
            <a:picLocks noChangeAspect="1"/>
          </p:cNvPicPr>
          <p:nvPr/>
        </p:nvPicPr>
        <p:blipFill>
          <a:blip r:embed="rId3"/>
          <a:stretch>
            <a:fillRect/>
          </a:stretch>
        </p:blipFill>
        <p:spPr>
          <a:xfrm>
            <a:off x="6435466" y="6779716"/>
            <a:ext cx="340162" cy="340162"/>
          </a:xfrm>
          <a:prstGeom prst="rect">
            <a:avLst/>
          </a:prstGeom>
        </p:spPr>
      </p:pic>
      <p:sp>
        <p:nvSpPr>
          <p:cNvPr id="8" name="Text 5"/>
          <p:cNvSpPr/>
          <p:nvPr/>
        </p:nvSpPr>
        <p:spPr>
          <a:xfrm>
            <a:off x="6786086" y="5897642"/>
            <a:ext cx="1874520" cy="388858"/>
          </a:xfrm>
          <a:prstGeom prst="rect">
            <a:avLst/>
          </a:prstGeom>
          <a:noFill/>
          <a:ln/>
        </p:spPr>
        <p:txBody>
          <a:bodyPr wrap="none" rtlCol="0" anchor="t"/>
          <a:lstStyle/>
          <a:p>
            <a:pPr marL="0" indent="0" algn="l">
              <a:lnSpc>
                <a:spcPts val="3062"/>
              </a:lnSpc>
              <a:buNone/>
            </a:pPr>
            <a:endParaRPr lang="en-US" sz="2187" dirty="0"/>
          </a:p>
        </p:txBody>
      </p:sp>
      <p:pic>
        <p:nvPicPr>
          <p:cNvPr id="9"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11" name="TextBox 10">
            <a:extLst>
              <a:ext uri="{FF2B5EF4-FFF2-40B4-BE49-F238E27FC236}">
                <a16:creationId xmlns:a16="http://schemas.microsoft.com/office/drawing/2014/main" id="{7E189A67-9F3C-42B4-B7D9-BBBA27F6808C}"/>
              </a:ext>
            </a:extLst>
          </p:cNvPr>
          <p:cNvSpPr txBox="1"/>
          <p:nvPr/>
        </p:nvSpPr>
        <p:spPr>
          <a:xfrm>
            <a:off x="6879264" y="6685925"/>
            <a:ext cx="5486400" cy="523220"/>
          </a:xfrm>
          <a:prstGeom prst="rect">
            <a:avLst/>
          </a:prstGeom>
          <a:noFill/>
        </p:spPr>
        <p:txBody>
          <a:bodyPr wrap="square" rtlCol="0">
            <a:spAutoFit/>
          </a:bodyPr>
          <a:lstStyle/>
          <a:p>
            <a:r>
              <a:rPr lang="en-US" sz="2800" b="1" dirty="0">
                <a:solidFill>
                  <a:schemeClr val="bg1"/>
                </a:solidFill>
              </a:rPr>
              <a:t>Presenter by : Dhiraj Kumar Shah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833199" y="1648777"/>
            <a:ext cx="7962900"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The Importance of Interfaces</a:t>
            </a:r>
            <a:endParaRPr lang="en-US" sz="4374" dirty="0"/>
          </a:p>
        </p:txBody>
      </p:sp>
      <p:sp>
        <p:nvSpPr>
          <p:cNvPr id="5" name="Shape 3"/>
          <p:cNvSpPr/>
          <p:nvPr/>
        </p:nvSpPr>
        <p:spPr>
          <a:xfrm>
            <a:off x="833199" y="3037403"/>
            <a:ext cx="12964001" cy="44410"/>
          </a:xfrm>
          <a:prstGeom prst="rect">
            <a:avLst/>
          </a:prstGeom>
          <a:solidFill>
            <a:srgbClr val="494950"/>
          </a:solidFill>
          <a:ln/>
        </p:spPr>
      </p:sp>
      <p:sp>
        <p:nvSpPr>
          <p:cNvPr id="6" name="Shape 4"/>
          <p:cNvSpPr/>
          <p:nvPr/>
        </p:nvSpPr>
        <p:spPr>
          <a:xfrm>
            <a:off x="2897565" y="3037403"/>
            <a:ext cx="44410" cy="777597"/>
          </a:xfrm>
          <a:prstGeom prst="rect">
            <a:avLst/>
          </a:prstGeom>
          <a:solidFill>
            <a:srgbClr val="494950"/>
          </a:solidFill>
          <a:ln/>
        </p:spPr>
      </p:sp>
      <p:sp>
        <p:nvSpPr>
          <p:cNvPr id="7" name="Shape 5"/>
          <p:cNvSpPr/>
          <p:nvPr/>
        </p:nvSpPr>
        <p:spPr>
          <a:xfrm>
            <a:off x="2669858" y="2787491"/>
            <a:ext cx="499943" cy="499943"/>
          </a:xfrm>
          <a:prstGeom prst="roundRect">
            <a:avLst>
              <a:gd name="adj" fmla="val 10974"/>
            </a:avLst>
          </a:prstGeom>
          <a:solidFill>
            <a:srgbClr val="3D3D42"/>
          </a:solidFill>
          <a:ln w="7620">
            <a:solidFill>
              <a:srgbClr val="494950"/>
            </a:solidFill>
            <a:prstDash val="solid"/>
          </a:ln>
        </p:spPr>
      </p:sp>
      <p:sp>
        <p:nvSpPr>
          <p:cNvPr id="8" name="Text 6"/>
          <p:cNvSpPr/>
          <p:nvPr/>
        </p:nvSpPr>
        <p:spPr>
          <a:xfrm>
            <a:off x="2870240" y="2820829"/>
            <a:ext cx="9906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9" name="Text 7"/>
          <p:cNvSpPr/>
          <p:nvPr/>
        </p:nvSpPr>
        <p:spPr>
          <a:xfrm>
            <a:off x="1464350" y="4037290"/>
            <a:ext cx="2910840" cy="360998"/>
          </a:xfrm>
          <a:prstGeom prst="rect">
            <a:avLst/>
          </a:prstGeom>
          <a:noFill/>
          <a:ln/>
        </p:spPr>
        <p:txBody>
          <a:bodyPr wrap="none" rtlCol="0" anchor="t"/>
          <a:lstStyle/>
          <a:p>
            <a:pPr marL="0" indent="0" algn="ctr">
              <a:lnSpc>
                <a:spcPts val="2843"/>
              </a:lnSpc>
              <a:buNone/>
            </a:pPr>
            <a:r>
              <a:rPr lang="en-US" sz="2187" dirty="0">
                <a:solidFill>
                  <a:srgbClr val="E5E0DF"/>
                </a:solidFill>
                <a:latin typeface="Poppins" pitchFamily="34" charset="0"/>
                <a:ea typeface="Poppins" pitchFamily="34" charset="-122"/>
                <a:cs typeface="Poppins" pitchFamily="34" charset="-120"/>
              </a:rPr>
              <a:t>What is an interface?</a:t>
            </a:r>
            <a:endParaRPr lang="en-US" sz="2187" dirty="0"/>
          </a:p>
        </p:txBody>
      </p:sp>
      <p:sp>
        <p:nvSpPr>
          <p:cNvPr id="10" name="Text 8"/>
          <p:cNvSpPr/>
          <p:nvPr/>
        </p:nvSpPr>
        <p:spPr>
          <a:xfrm>
            <a:off x="1055370" y="4620458"/>
            <a:ext cx="3728799" cy="1599248"/>
          </a:xfrm>
          <a:prstGeom prst="rect">
            <a:avLst/>
          </a:prstGeom>
          <a:noFill/>
          <a:ln/>
        </p:spPr>
        <p:txBody>
          <a:bodyPr wrap="square" rtlCol="0" anchor="t"/>
          <a:lstStyle/>
          <a:p>
            <a:pPr marL="0" indent="0" algn="ctr">
              <a:lnSpc>
                <a:spcPts val="3149"/>
              </a:lnSpc>
              <a:buNone/>
            </a:pPr>
            <a:r>
              <a:rPr lang="en-US" sz="1750" dirty="0">
                <a:solidFill>
                  <a:srgbClr val="E5E0DF"/>
                </a:solidFill>
                <a:latin typeface="Roboto" pitchFamily="34" charset="0"/>
                <a:ea typeface="Roboto" pitchFamily="34" charset="-122"/>
                <a:cs typeface="Roboto" pitchFamily="34" charset="-120"/>
              </a:rPr>
              <a:t>An interface is a contract that specifies a set of methods, properties, and events that a class must implement.</a:t>
            </a:r>
            <a:endParaRPr lang="en-US" sz="1750" dirty="0"/>
          </a:p>
        </p:txBody>
      </p:sp>
      <p:sp>
        <p:nvSpPr>
          <p:cNvPr id="11" name="Shape 9"/>
          <p:cNvSpPr/>
          <p:nvPr/>
        </p:nvSpPr>
        <p:spPr>
          <a:xfrm>
            <a:off x="7292876" y="3037403"/>
            <a:ext cx="44410" cy="777597"/>
          </a:xfrm>
          <a:prstGeom prst="rect">
            <a:avLst/>
          </a:prstGeom>
          <a:solidFill>
            <a:srgbClr val="494950"/>
          </a:solidFill>
          <a:ln/>
        </p:spPr>
      </p:sp>
      <p:sp>
        <p:nvSpPr>
          <p:cNvPr id="12" name="Shape 10"/>
          <p:cNvSpPr/>
          <p:nvPr/>
        </p:nvSpPr>
        <p:spPr>
          <a:xfrm>
            <a:off x="7065169" y="2787491"/>
            <a:ext cx="499943" cy="499943"/>
          </a:xfrm>
          <a:prstGeom prst="roundRect">
            <a:avLst>
              <a:gd name="adj" fmla="val 10974"/>
            </a:avLst>
          </a:prstGeom>
          <a:solidFill>
            <a:srgbClr val="3D3D42"/>
          </a:solidFill>
          <a:ln w="7620">
            <a:solidFill>
              <a:srgbClr val="494950"/>
            </a:solidFill>
            <a:prstDash val="solid"/>
          </a:ln>
        </p:spPr>
      </p:sp>
      <p:sp>
        <p:nvSpPr>
          <p:cNvPr id="13" name="Text 11"/>
          <p:cNvSpPr/>
          <p:nvPr/>
        </p:nvSpPr>
        <p:spPr>
          <a:xfrm>
            <a:off x="7219831" y="2820829"/>
            <a:ext cx="19050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4" name="Text 12"/>
          <p:cNvSpPr/>
          <p:nvPr/>
        </p:nvSpPr>
        <p:spPr>
          <a:xfrm>
            <a:off x="5932051" y="4037290"/>
            <a:ext cx="2766060" cy="360998"/>
          </a:xfrm>
          <a:prstGeom prst="rect">
            <a:avLst/>
          </a:prstGeom>
          <a:noFill/>
          <a:ln/>
        </p:spPr>
        <p:txBody>
          <a:bodyPr wrap="none" rtlCol="0" anchor="t"/>
          <a:lstStyle/>
          <a:p>
            <a:pPr marL="0" indent="0" algn="ctr">
              <a:lnSpc>
                <a:spcPts val="2843"/>
              </a:lnSpc>
              <a:buNone/>
            </a:pPr>
            <a:r>
              <a:rPr lang="en-US" sz="2187" dirty="0">
                <a:solidFill>
                  <a:srgbClr val="E5E0DF"/>
                </a:solidFill>
                <a:latin typeface="Poppins" pitchFamily="34" charset="0"/>
                <a:ea typeface="Poppins" pitchFamily="34" charset="-122"/>
                <a:cs typeface="Poppins" pitchFamily="34" charset="-120"/>
              </a:rPr>
              <a:t>Why use interfaces?</a:t>
            </a:r>
            <a:endParaRPr lang="en-US" sz="2187" dirty="0"/>
          </a:p>
        </p:txBody>
      </p:sp>
      <p:sp>
        <p:nvSpPr>
          <p:cNvPr id="15" name="Text 13"/>
          <p:cNvSpPr/>
          <p:nvPr/>
        </p:nvSpPr>
        <p:spPr>
          <a:xfrm>
            <a:off x="5450681" y="4620458"/>
            <a:ext cx="3728918" cy="1599248"/>
          </a:xfrm>
          <a:prstGeom prst="rect">
            <a:avLst/>
          </a:prstGeom>
          <a:noFill/>
          <a:ln/>
        </p:spPr>
        <p:txBody>
          <a:bodyPr wrap="square" rtlCol="0" anchor="t"/>
          <a:lstStyle/>
          <a:p>
            <a:pPr marL="0" indent="0" algn="ctr">
              <a:lnSpc>
                <a:spcPts val="3149"/>
              </a:lnSpc>
              <a:buNone/>
            </a:pPr>
            <a:r>
              <a:rPr lang="en-US" sz="1750" dirty="0">
                <a:solidFill>
                  <a:srgbClr val="E5E0DF"/>
                </a:solidFill>
                <a:latin typeface="Roboto" pitchFamily="34" charset="0"/>
                <a:ea typeface="Roboto" pitchFamily="34" charset="-122"/>
                <a:cs typeface="Roboto" pitchFamily="34" charset="-120"/>
              </a:rPr>
              <a:t>Interfaces help create more flexible and maintainable code, as they allow classes to have multiple behaviors and can be used for polymorphism.</a:t>
            </a:r>
            <a:endParaRPr lang="en-US" sz="1750" dirty="0"/>
          </a:p>
        </p:txBody>
      </p:sp>
      <p:sp>
        <p:nvSpPr>
          <p:cNvPr id="16" name="Shape 14"/>
          <p:cNvSpPr/>
          <p:nvPr/>
        </p:nvSpPr>
        <p:spPr>
          <a:xfrm>
            <a:off x="11688306" y="3037403"/>
            <a:ext cx="44410" cy="777597"/>
          </a:xfrm>
          <a:prstGeom prst="rect">
            <a:avLst/>
          </a:prstGeom>
          <a:solidFill>
            <a:srgbClr val="494950"/>
          </a:solidFill>
          <a:ln/>
        </p:spPr>
      </p:sp>
      <p:sp>
        <p:nvSpPr>
          <p:cNvPr id="17" name="Shape 15"/>
          <p:cNvSpPr/>
          <p:nvPr/>
        </p:nvSpPr>
        <p:spPr>
          <a:xfrm>
            <a:off x="11460599" y="2787491"/>
            <a:ext cx="499943" cy="499943"/>
          </a:xfrm>
          <a:prstGeom prst="roundRect">
            <a:avLst>
              <a:gd name="adj" fmla="val 10974"/>
            </a:avLst>
          </a:prstGeom>
          <a:solidFill>
            <a:srgbClr val="3D3D42"/>
          </a:solidFill>
          <a:ln w="7620">
            <a:solidFill>
              <a:srgbClr val="494950"/>
            </a:solidFill>
            <a:prstDash val="solid"/>
          </a:ln>
        </p:spPr>
      </p:sp>
      <p:sp>
        <p:nvSpPr>
          <p:cNvPr id="18" name="Text 16"/>
          <p:cNvSpPr/>
          <p:nvPr/>
        </p:nvSpPr>
        <p:spPr>
          <a:xfrm>
            <a:off x="11611451" y="2820829"/>
            <a:ext cx="19812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9" name="Text 17"/>
          <p:cNvSpPr/>
          <p:nvPr/>
        </p:nvSpPr>
        <p:spPr>
          <a:xfrm>
            <a:off x="9846112" y="4037290"/>
            <a:ext cx="3728918" cy="721995"/>
          </a:xfrm>
          <a:prstGeom prst="rect">
            <a:avLst/>
          </a:prstGeom>
          <a:noFill/>
          <a:ln/>
        </p:spPr>
        <p:txBody>
          <a:bodyPr wrap="square" rtlCol="0" anchor="t"/>
          <a:lstStyle/>
          <a:p>
            <a:pPr marL="0" indent="0" algn="ctr">
              <a:lnSpc>
                <a:spcPts val="2843"/>
              </a:lnSpc>
              <a:buNone/>
            </a:pPr>
            <a:r>
              <a:rPr lang="en-US" sz="2187" dirty="0">
                <a:solidFill>
                  <a:srgbClr val="E5E0DF"/>
                </a:solidFill>
                <a:latin typeface="Poppins" pitchFamily="34" charset="0"/>
                <a:ea typeface="Poppins" pitchFamily="34" charset="-122"/>
                <a:cs typeface="Poppins" pitchFamily="34" charset="-120"/>
              </a:rPr>
              <a:t>Best practices for interfaces</a:t>
            </a:r>
            <a:endParaRPr lang="en-US" sz="2187" dirty="0"/>
          </a:p>
        </p:txBody>
      </p:sp>
      <p:sp>
        <p:nvSpPr>
          <p:cNvPr id="20" name="Text 18"/>
          <p:cNvSpPr/>
          <p:nvPr/>
        </p:nvSpPr>
        <p:spPr>
          <a:xfrm>
            <a:off x="9846112" y="4981456"/>
            <a:ext cx="3728918" cy="1599248"/>
          </a:xfrm>
          <a:prstGeom prst="rect">
            <a:avLst/>
          </a:prstGeom>
          <a:noFill/>
          <a:ln/>
        </p:spPr>
        <p:txBody>
          <a:bodyPr wrap="square" rtlCol="0" anchor="t"/>
          <a:lstStyle/>
          <a:p>
            <a:pPr marL="0" indent="0" algn="ctr">
              <a:lnSpc>
                <a:spcPts val="3149"/>
              </a:lnSpc>
              <a:buNone/>
            </a:pPr>
            <a:r>
              <a:rPr lang="en-US" sz="1750" dirty="0">
                <a:solidFill>
                  <a:srgbClr val="E5E0DF"/>
                </a:solidFill>
                <a:latin typeface="Roboto" pitchFamily="34" charset="0"/>
                <a:ea typeface="Roboto" pitchFamily="34" charset="-122"/>
                <a:cs typeface="Roboto" pitchFamily="34" charset="-120"/>
              </a:rPr>
              <a:t>Keep interfaces small and modular, using concise and descriptive names for their members. Use abstraction to decouple implementation details.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833199" y="1071443"/>
            <a:ext cx="5524500"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Type and Ambiguity</a:t>
            </a:r>
            <a:endParaRPr lang="en-US" sz="4374" dirty="0"/>
          </a:p>
        </p:txBody>
      </p:sp>
      <p:sp>
        <p:nvSpPr>
          <p:cNvPr id="5" name="Shape 3"/>
          <p:cNvSpPr/>
          <p:nvPr/>
        </p:nvSpPr>
        <p:spPr>
          <a:xfrm>
            <a:off x="833199" y="2279571"/>
            <a:ext cx="499943" cy="499943"/>
          </a:xfrm>
          <a:prstGeom prst="roundRect">
            <a:avLst>
              <a:gd name="adj" fmla="val 10974"/>
            </a:avLst>
          </a:prstGeom>
          <a:solidFill>
            <a:srgbClr val="3D3D42"/>
          </a:solidFill>
          <a:ln w="7620">
            <a:solidFill>
              <a:srgbClr val="494950"/>
            </a:solidFill>
            <a:prstDash val="solid"/>
          </a:ln>
        </p:spPr>
      </p:sp>
      <p:sp>
        <p:nvSpPr>
          <p:cNvPr id="6" name="Text 4"/>
          <p:cNvSpPr/>
          <p:nvPr/>
        </p:nvSpPr>
        <p:spPr>
          <a:xfrm>
            <a:off x="1033582" y="2312908"/>
            <a:ext cx="9906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7" name="Text 5"/>
          <p:cNvSpPr/>
          <p:nvPr/>
        </p:nvSpPr>
        <p:spPr>
          <a:xfrm>
            <a:off x="1555313" y="2348984"/>
            <a:ext cx="2667000" cy="360998"/>
          </a:xfrm>
          <a:prstGeom prst="rect">
            <a:avLst/>
          </a:prstGeom>
          <a:noFill/>
          <a:ln/>
        </p:spPr>
        <p:txBody>
          <a:bodyPr wrap="non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What is type in C#?</a:t>
            </a:r>
            <a:endParaRPr lang="en-US" sz="2187" dirty="0"/>
          </a:p>
        </p:txBody>
      </p:sp>
      <p:sp>
        <p:nvSpPr>
          <p:cNvPr id="8" name="Text 6"/>
          <p:cNvSpPr/>
          <p:nvPr/>
        </p:nvSpPr>
        <p:spPr>
          <a:xfrm>
            <a:off x="1555313" y="2932152"/>
            <a:ext cx="2905601" cy="1599248"/>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Type is a fundamental concept in C# that determines how values are stored and interpreted.</a:t>
            </a:r>
            <a:endParaRPr lang="en-US" sz="1750" dirty="0"/>
          </a:p>
        </p:txBody>
      </p:sp>
      <p:sp>
        <p:nvSpPr>
          <p:cNvPr id="9" name="Shape 7"/>
          <p:cNvSpPr/>
          <p:nvPr/>
        </p:nvSpPr>
        <p:spPr>
          <a:xfrm>
            <a:off x="4683085" y="2279571"/>
            <a:ext cx="499943" cy="499943"/>
          </a:xfrm>
          <a:prstGeom prst="roundRect">
            <a:avLst>
              <a:gd name="adj" fmla="val 10974"/>
            </a:avLst>
          </a:prstGeom>
          <a:solidFill>
            <a:srgbClr val="3D3D42"/>
          </a:solidFill>
          <a:ln w="7620">
            <a:solidFill>
              <a:srgbClr val="494950"/>
            </a:solidFill>
            <a:prstDash val="solid"/>
          </a:ln>
        </p:spPr>
      </p:sp>
      <p:sp>
        <p:nvSpPr>
          <p:cNvPr id="10" name="Text 8"/>
          <p:cNvSpPr/>
          <p:nvPr/>
        </p:nvSpPr>
        <p:spPr>
          <a:xfrm>
            <a:off x="4837748" y="2312908"/>
            <a:ext cx="19050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1" name="Text 9"/>
          <p:cNvSpPr/>
          <p:nvPr/>
        </p:nvSpPr>
        <p:spPr>
          <a:xfrm>
            <a:off x="5405199" y="2348984"/>
            <a:ext cx="2636520" cy="360998"/>
          </a:xfrm>
          <a:prstGeom prst="rect">
            <a:avLst/>
          </a:prstGeom>
          <a:noFill/>
          <a:ln/>
        </p:spPr>
        <p:txBody>
          <a:bodyPr wrap="non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What is ambiguity?</a:t>
            </a:r>
            <a:endParaRPr lang="en-US" sz="2187" dirty="0"/>
          </a:p>
        </p:txBody>
      </p:sp>
      <p:sp>
        <p:nvSpPr>
          <p:cNvPr id="12" name="Text 10"/>
          <p:cNvSpPr/>
          <p:nvPr/>
        </p:nvSpPr>
        <p:spPr>
          <a:xfrm>
            <a:off x="5405199" y="2932152"/>
            <a:ext cx="2905601" cy="1999059"/>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Ambiguity occurs when the C# compiler is uncertain about which type or method to use based on the context or syntax of the code.</a:t>
            </a:r>
            <a:endParaRPr lang="en-US" sz="1750" dirty="0"/>
          </a:p>
        </p:txBody>
      </p:sp>
      <p:sp>
        <p:nvSpPr>
          <p:cNvPr id="13" name="Shape 11"/>
          <p:cNvSpPr/>
          <p:nvPr/>
        </p:nvSpPr>
        <p:spPr>
          <a:xfrm>
            <a:off x="833199" y="5306139"/>
            <a:ext cx="499943" cy="499943"/>
          </a:xfrm>
          <a:prstGeom prst="roundRect">
            <a:avLst>
              <a:gd name="adj" fmla="val 10974"/>
            </a:avLst>
          </a:prstGeom>
          <a:solidFill>
            <a:srgbClr val="3D3D42"/>
          </a:solidFill>
          <a:ln w="7620">
            <a:solidFill>
              <a:srgbClr val="494950"/>
            </a:solidFill>
            <a:prstDash val="solid"/>
          </a:ln>
        </p:spPr>
      </p:sp>
      <p:sp>
        <p:nvSpPr>
          <p:cNvPr id="14" name="Text 12"/>
          <p:cNvSpPr/>
          <p:nvPr/>
        </p:nvSpPr>
        <p:spPr>
          <a:xfrm>
            <a:off x="984052" y="5339477"/>
            <a:ext cx="19812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5" name="Text 13"/>
          <p:cNvSpPr/>
          <p:nvPr/>
        </p:nvSpPr>
        <p:spPr>
          <a:xfrm>
            <a:off x="1555313" y="5375553"/>
            <a:ext cx="3634740" cy="360998"/>
          </a:xfrm>
          <a:prstGeom prst="rect">
            <a:avLst/>
          </a:prstGeom>
          <a:noFill/>
          <a:ln/>
        </p:spPr>
        <p:txBody>
          <a:bodyPr wrap="non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How to handle ambiguity?</a:t>
            </a:r>
            <a:endParaRPr lang="en-US" sz="2187" dirty="0"/>
          </a:p>
        </p:txBody>
      </p:sp>
      <p:sp>
        <p:nvSpPr>
          <p:cNvPr id="16" name="Text 14"/>
          <p:cNvSpPr/>
          <p:nvPr/>
        </p:nvSpPr>
        <p:spPr>
          <a:xfrm>
            <a:off x="1555313" y="5958721"/>
            <a:ext cx="6755487" cy="1199436"/>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You can use aliases to simplify complex type names and avoid naming conflicts. You can also use explicit casting and fully qualified names to resolve ambiguity.</a:t>
            </a: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785187" y="742712"/>
            <a:ext cx="5875020" cy="505420"/>
          </a:xfrm>
          <a:prstGeom prst="rect">
            <a:avLst/>
          </a:prstGeom>
          <a:noFill/>
          <a:ln/>
        </p:spPr>
        <p:txBody>
          <a:bodyPr wrap="none" rtlCol="0" anchor="t"/>
          <a:lstStyle/>
          <a:p>
            <a:pPr marL="0" indent="0">
              <a:lnSpc>
                <a:spcPts val="3980"/>
              </a:lnSpc>
              <a:buNone/>
            </a:pPr>
            <a:r>
              <a:rPr lang="en-US" sz="3062" dirty="0">
                <a:solidFill>
                  <a:srgbClr val="F2F2F3"/>
                </a:solidFill>
                <a:latin typeface="Poppins" pitchFamily="34" charset="0"/>
                <a:ea typeface="Poppins" pitchFamily="34" charset="-122"/>
                <a:cs typeface="Poppins" pitchFamily="34" charset="-120"/>
              </a:rPr>
              <a:t>Design Patterns with Interfaces</a:t>
            </a:r>
            <a:endParaRPr lang="en-US" sz="3062" dirty="0"/>
          </a:p>
        </p:txBody>
      </p:sp>
      <p:pic>
        <p:nvPicPr>
          <p:cNvPr id="5" name="Image 0" descr="preencoded.png"/>
          <p:cNvPicPr>
            <a:picLocks noChangeAspect="1"/>
          </p:cNvPicPr>
          <p:nvPr/>
        </p:nvPicPr>
        <p:blipFill>
          <a:blip r:embed="rId3"/>
          <a:stretch>
            <a:fillRect/>
          </a:stretch>
        </p:blipFill>
        <p:spPr>
          <a:xfrm>
            <a:off x="1045203" y="1829820"/>
            <a:ext cx="2649249" cy="2649249"/>
          </a:xfrm>
          <a:prstGeom prst="rect">
            <a:avLst/>
          </a:prstGeom>
        </p:spPr>
      </p:pic>
      <p:sp>
        <p:nvSpPr>
          <p:cNvPr id="6" name="Text 3"/>
          <p:cNvSpPr/>
          <p:nvPr/>
        </p:nvSpPr>
        <p:spPr>
          <a:xfrm>
            <a:off x="1407676" y="4762619"/>
            <a:ext cx="1600200" cy="252651"/>
          </a:xfrm>
          <a:prstGeom prst="rect">
            <a:avLst/>
          </a:prstGeom>
          <a:noFill/>
          <a:ln/>
        </p:spPr>
        <p:txBody>
          <a:bodyPr wrap="none" rtlCol="0" anchor="t"/>
          <a:lstStyle/>
          <a:p>
            <a:pPr marL="0" indent="0" algn="ctr">
              <a:lnSpc>
                <a:spcPts val="1990"/>
              </a:lnSpc>
              <a:buNone/>
            </a:pPr>
            <a:r>
              <a:rPr lang="en-US" sz="1531" dirty="0">
                <a:solidFill>
                  <a:srgbClr val="F2F2F3"/>
                </a:solidFill>
                <a:latin typeface="Poppins" pitchFamily="34" charset="0"/>
                <a:ea typeface="Poppins" pitchFamily="34" charset="-122"/>
                <a:cs typeface="Poppins" pitchFamily="34" charset="-120"/>
              </a:rPr>
              <a:t>Abstract Factory</a:t>
            </a:r>
            <a:endParaRPr lang="en-US" sz="1531" dirty="0"/>
          </a:p>
        </p:txBody>
      </p:sp>
      <p:sp>
        <p:nvSpPr>
          <p:cNvPr id="7" name="Text 4"/>
          <p:cNvSpPr/>
          <p:nvPr/>
        </p:nvSpPr>
        <p:spPr>
          <a:xfrm>
            <a:off x="583049" y="5170765"/>
            <a:ext cx="3249454" cy="1119187"/>
          </a:xfrm>
          <a:prstGeom prst="rect">
            <a:avLst/>
          </a:prstGeom>
          <a:noFill/>
          <a:ln/>
        </p:spPr>
        <p:txBody>
          <a:bodyPr wrap="square" rtlCol="0" anchor="t"/>
          <a:lstStyle/>
          <a:p>
            <a:pPr marL="0" indent="0" algn="ctr">
              <a:lnSpc>
                <a:spcPts val="2204"/>
              </a:lnSpc>
              <a:buNone/>
            </a:pPr>
            <a:r>
              <a:rPr lang="en-US" sz="1225" dirty="0">
                <a:solidFill>
                  <a:srgbClr val="E5E0DF"/>
                </a:solidFill>
                <a:latin typeface="Roboto" pitchFamily="34" charset="0"/>
                <a:ea typeface="Roboto" pitchFamily="34" charset="-122"/>
                <a:cs typeface="Roboto" pitchFamily="34" charset="-120"/>
              </a:rPr>
              <a:t>Used to create families of related objects without specifying their concrete classes. Clients work with instances of abstract interfaces instead of individual objects.</a:t>
            </a:r>
            <a:endParaRPr lang="en-US" sz="1225" dirty="0"/>
          </a:p>
        </p:txBody>
      </p:sp>
      <p:pic>
        <p:nvPicPr>
          <p:cNvPr id="8" name="Image 1" descr="preencoded.png"/>
          <p:cNvPicPr>
            <a:picLocks noChangeAspect="1"/>
          </p:cNvPicPr>
          <p:nvPr/>
        </p:nvPicPr>
        <p:blipFill>
          <a:blip r:embed="rId4"/>
          <a:stretch>
            <a:fillRect/>
          </a:stretch>
        </p:blipFill>
        <p:spPr>
          <a:xfrm>
            <a:off x="4460148" y="1829820"/>
            <a:ext cx="2777304" cy="2777304"/>
          </a:xfrm>
          <a:prstGeom prst="rect">
            <a:avLst/>
          </a:prstGeom>
        </p:spPr>
      </p:pic>
      <p:sp>
        <p:nvSpPr>
          <p:cNvPr id="9" name="Text 5"/>
          <p:cNvSpPr/>
          <p:nvPr/>
        </p:nvSpPr>
        <p:spPr>
          <a:xfrm>
            <a:off x="4835009" y="4762619"/>
            <a:ext cx="1555313" cy="252651"/>
          </a:xfrm>
          <a:prstGeom prst="rect">
            <a:avLst/>
          </a:prstGeom>
          <a:noFill/>
          <a:ln/>
        </p:spPr>
        <p:txBody>
          <a:bodyPr wrap="none" rtlCol="0" anchor="t"/>
          <a:lstStyle/>
          <a:p>
            <a:pPr marL="0" indent="0" algn="ctr">
              <a:lnSpc>
                <a:spcPts val="1990"/>
              </a:lnSpc>
              <a:buNone/>
            </a:pPr>
            <a:r>
              <a:rPr lang="en-US" sz="1531" dirty="0">
                <a:solidFill>
                  <a:srgbClr val="F2F2F3"/>
                </a:solidFill>
                <a:latin typeface="Poppins" pitchFamily="34" charset="0"/>
                <a:ea typeface="Poppins" pitchFamily="34" charset="-122"/>
                <a:cs typeface="Poppins" pitchFamily="34" charset="-120"/>
              </a:rPr>
              <a:t>Bridge</a:t>
            </a:r>
            <a:endParaRPr lang="en-US" sz="1531" dirty="0"/>
          </a:p>
        </p:txBody>
      </p:sp>
      <p:sp>
        <p:nvSpPr>
          <p:cNvPr id="10" name="Text 6"/>
          <p:cNvSpPr/>
          <p:nvPr/>
        </p:nvSpPr>
        <p:spPr>
          <a:xfrm>
            <a:off x="3987998" y="5170765"/>
            <a:ext cx="3249454" cy="1678781"/>
          </a:xfrm>
          <a:prstGeom prst="rect">
            <a:avLst/>
          </a:prstGeom>
          <a:noFill/>
          <a:ln/>
        </p:spPr>
        <p:txBody>
          <a:bodyPr wrap="square" rtlCol="0" anchor="t"/>
          <a:lstStyle/>
          <a:p>
            <a:pPr marL="0" indent="0" algn="ctr">
              <a:lnSpc>
                <a:spcPts val="2204"/>
              </a:lnSpc>
              <a:buNone/>
            </a:pPr>
            <a:r>
              <a:rPr lang="en-US" sz="1225" dirty="0">
                <a:solidFill>
                  <a:srgbClr val="E5E0DF"/>
                </a:solidFill>
                <a:latin typeface="Roboto" pitchFamily="34" charset="0"/>
                <a:ea typeface="Roboto" pitchFamily="34" charset="-122"/>
                <a:cs typeface="Roboto" pitchFamily="34" charset="-120"/>
              </a:rPr>
              <a:t>Separates an abstraction from its implementation so both can evolve independently. Encapsulates the implementation details behind abstract interfaces, allowing the client to switch between different implementations.</a:t>
            </a:r>
            <a:endParaRPr lang="en-US" sz="1225" dirty="0"/>
          </a:p>
        </p:txBody>
      </p:sp>
      <p:pic>
        <p:nvPicPr>
          <p:cNvPr id="11" name="Image 2" descr="preencoded.png"/>
          <p:cNvPicPr>
            <a:picLocks noChangeAspect="1"/>
          </p:cNvPicPr>
          <p:nvPr/>
        </p:nvPicPr>
        <p:blipFill>
          <a:blip r:embed="rId5"/>
          <a:stretch>
            <a:fillRect/>
          </a:stretch>
        </p:blipFill>
        <p:spPr>
          <a:xfrm>
            <a:off x="8003148" y="1800857"/>
            <a:ext cx="2639254" cy="2639254"/>
          </a:xfrm>
          <a:prstGeom prst="rect">
            <a:avLst/>
          </a:prstGeom>
        </p:spPr>
      </p:pic>
      <p:sp>
        <p:nvSpPr>
          <p:cNvPr id="12" name="Text 7"/>
          <p:cNvSpPr/>
          <p:nvPr/>
        </p:nvSpPr>
        <p:spPr>
          <a:xfrm>
            <a:off x="7969925" y="4762619"/>
            <a:ext cx="2095500" cy="252651"/>
          </a:xfrm>
          <a:prstGeom prst="rect">
            <a:avLst/>
          </a:prstGeom>
          <a:noFill/>
          <a:ln/>
        </p:spPr>
        <p:txBody>
          <a:bodyPr wrap="none" rtlCol="0" anchor="t"/>
          <a:lstStyle/>
          <a:p>
            <a:pPr marL="0" indent="0" algn="ctr">
              <a:lnSpc>
                <a:spcPts val="1990"/>
              </a:lnSpc>
              <a:buNone/>
            </a:pPr>
            <a:r>
              <a:rPr lang="en-US" sz="1531" dirty="0">
                <a:solidFill>
                  <a:srgbClr val="F2F2F3"/>
                </a:solidFill>
                <a:latin typeface="Poppins" pitchFamily="34" charset="0"/>
                <a:ea typeface="Poppins" pitchFamily="34" charset="-122"/>
                <a:cs typeface="Poppins" pitchFamily="34" charset="-120"/>
              </a:rPr>
              <a:t>Dependency Injection</a:t>
            </a:r>
            <a:endParaRPr lang="en-US" sz="1531" dirty="0"/>
          </a:p>
        </p:txBody>
      </p:sp>
      <p:sp>
        <p:nvSpPr>
          <p:cNvPr id="13" name="Text 8"/>
          <p:cNvSpPr/>
          <p:nvPr/>
        </p:nvSpPr>
        <p:spPr>
          <a:xfrm>
            <a:off x="7392948" y="5170765"/>
            <a:ext cx="3249454" cy="1398984"/>
          </a:xfrm>
          <a:prstGeom prst="rect">
            <a:avLst/>
          </a:prstGeom>
          <a:noFill/>
          <a:ln/>
        </p:spPr>
        <p:txBody>
          <a:bodyPr wrap="square" rtlCol="0" anchor="t"/>
          <a:lstStyle/>
          <a:p>
            <a:pPr marL="0" indent="0" algn="ctr">
              <a:lnSpc>
                <a:spcPts val="2204"/>
              </a:lnSpc>
              <a:buNone/>
            </a:pPr>
            <a:r>
              <a:rPr lang="en-US" sz="1225" dirty="0">
                <a:solidFill>
                  <a:srgbClr val="E5E0DF"/>
                </a:solidFill>
                <a:latin typeface="Roboto" pitchFamily="34" charset="0"/>
                <a:ea typeface="Roboto" pitchFamily="34" charset="-122"/>
                <a:cs typeface="Roboto" pitchFamily="34" charset="-120"/>
              </a:rPr>
              <a:t>Used to create loosely coupled code by providing the dependencies of a class from the outside. Abstract interfaces are used to define these dependencies, allowing for more flexibility, testability, and maintainability.</a:t>
            </a:r>
            <a:endParaRPr lang="en-US" sz="1225" dirty="0"/>
          </a:p>
        </p:txBody>
      </p:sp>
      <p:pic>
        <p:nvPicPr>
          <p:cNvPr id="14" name="Image 3" descr="preencoded.png"/>
          <p:cNvPicPr>
            <a:picLocks noChangeAspect="1"/>
          </p:cNvPicPr>
          <p:nvPr/>
        </p:nvPicPr>
        <p:blipFill>
          <a:blip r:embed="rId6"/>
          <a:stretch>
            <a:fillRect/>
          </a:stretch>
        </p:blipFill>
        <p:spPr>
          <a:xfrm>
            <a:off x="11100816" y="1800858"/>
            <a:ext cx="2630539" cy="2630539"/>
          </a:xfrm>
          <a:prstGeom prst="rect">
            <a:avLst/>
          </a:prstGeom>
        </p:spPr>
      </p:pic>
      <p:sp>
        <p:nvSpPr>
          <p:cNvPr id="15" name="Text 9"/>
          <p:cNvSpPr/>
          <p:nvPr/>
        </p:nvSpPr>
        <p:spPr>
          <a:xfrm>
            <a:off x="11644908" y="4762619"/>
            <a:ext cx="1555313" cy="252651"/>
          </a:xfrm>
          <a:prstGeom prst="rect">
            <a:avLst/>
          </a:prstGeom>
          <a:noFill/>
          <a:ln/>
        </p:spPr>
        <p:txBody>
          <a:bodyPr wrap="none" rtlCol="0" anchor="t"/>
          <a:lstStyle/>
          <a:p>
            <a:pPr marL="0" indent="0" algn="ctr">
              <a:lnSpc>
                <a:spcPts val="1990"/>
              </a:lnSpc>
              <a:buNone/>
            </a:pPr>
            <a:r>
              <a:rPr lang="en-US" sz="1531" dirty="0">
                <a:solidFill>
                  <a:srgbClr val="F2F2F3"/>
                </a:solidFill>
                <a:latin typeface="Poppins" pitchFamily="34" charset="0"/>
                <a:ea typeface="Poppins" pitchFamily="34" charset="-122"/>
                <a:cs typeface="Poppins" pitchFamily="34" charset="-120"/>
              </a:rPr>
              <a:t>Facade</a:t>
            </a:r>
            <a:endParaRPr lang="en-US" sz="1531" dirty="0"/>
          </a:p>
        </p:txBody>
      </p:sp>
      <p:sp>
        <p:nvSpPr>
          <p:cNvPr id="16" name="Text 10"/>
          <p:cNvSpPr/>
          <p:nvPr/>
        </p:nvSpPr>
        <p:spPr>
          <a:xfrm>
            <a:off x="10797897" y="5170765"/>
            <a:ext cx="3249454" cy="1398984"/>
          </a:xfrm>
          <a:prstGeom prst="rect">
            <a:avLst/>
          </a:prstGeom>
          <a:noFill/>
          <a:ln/>
        </p:spPr>
        <p:txBody>
          <a:bodyPr wrap="square" rtlCol="0" anchor="t"/>
          <a:lstStyle/>
          <a:p>
            <a:pPr marL="0" indent="0" algn="ctr">
              <a:lnSpc>
                <a:spcPts val="2204"/>
              </a:lnSpc>
              <a:buNone/>
            </a:pPr>
            <a:r>
              <a:rPr lang="en-US" sz="1225" dirty="0">
                <a:solidFill>
                  <a:srgbClr val="E5E0DF"/>
                </a:solidFill>
                <a:latin typeface="Roboto" pitchFamily="34" charset="0"/>
                <a:ea typeface="Roboto" pitchFamily="34" charset="-122"/>
                <a:cs typeface="Roboto" pitchFamily="34" charset="-120"/>
              </a:rPr>
              <a:t>Used to simplify complex systems by providing a simplified interface to a set of subsystems. Hides the details of the system behind an abstraction, allowing the client to focus on its high-level behavior and use.</a:t>
            </a:r>
            <a:endParaRPr lang="en-US" sz="122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833199" y="1485900"/>
            <a:ext cx="8267700"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Advanced Interface Concepts</a:t>
            </a:r>
            <a:endParaRPr lang="en-US" sz="4374" dirty="0"/>
          </a:p>
        </p:txBody>
      </p:sp>
      <p:sp>
        <p:nvSpPr>
          <p:cNvPr id="5" name="Shape 3"/>
          <p:cNvSpPr/>
          <p:nvPr/>
        </p:nvSpPr>
        <p:spPr>
          <a:xfrm>
            <a:off x="833199" y="2541270"/>
            <a:ext cx="4173260" cy="4202430"/>
          </a:xfrm>
          <a:prstGeom prst="roundRect">
            <a:avLst>
              <a:gd name="adj" fmla="val 1315"/>
            </a:avLst>
          </a:prstGeom>
          <a:solidFill>
            <a:srgbClr val="3D3D42"/>
          </a:solidFill>
          <a:ln w="7620">
            <a:solidFill>
              <a:srgbClr val="494950"/>
            </a:solidFill>
            <a:prstDash val="solid"/>
          </a:ln>
        </p:spPr>
      </p:sp>
      <p:sp>
        <p:nvSpPr>
          <p:cNvPr id="6" name="Text 4"/>
          <p:cNvSpPr/>
          <p:nvPr/>
        </p:nvSpPr>
        <p:spPr>
          <a:xfrm>
            <a:off x="1062990" y="2771061"/>
            <a:ext cx="3713678" cy="721995"/>
          </a:xfrm>
          <a:prstGeom prst="rect">
            <a:avLst/>
          </a:prstGeom>
          <a:noFill/>
          <a:ln/>
        </p:spPr>
        <p:txBody>
          <a:bodyPr wrap="squar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Explicit Interface Implementation</a:t>
            </a:r>
            <a:endParaRPr lang="en-US" sz="2187" dirty="0"/>
          </a:p>
        </p:txBody>
      </p:sp>
      <p:sp>
        <p:nvSpPr>
          <p:cNvPr id="7" name="Text 5"/>
          <p:cNvSpPr/>
          <p:nvPr/>
        </p:nvSpPr>
        <p:spPr>
          <a:xfrm>
            <a:off x="1062990" y="3715226"/>
            <a:ext cx="3713678" cy="2798683"/>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Allows a class to implement multiple interfaces with the same members, by specifying the interface name before the member name. Prevents name conflicts and allows for more granular control over the implementation.</a:t>
            </a:r>
            <a:endParaRPr lang="en-US" sz="1750" dirty="0"/>
          </a:p>
        </p:txBody>
      </p:sp>
      <p:sp>
        <p:nvSpPr>
          <p:cNvPr id="8" name="Shape 6"/>
          <p:cNvSpPr/>
          <p:nvPr/>
        </p:nvSpPr>
        <p:spPr>
          <a:xfrm>
            <a:off x="5228630" y="2541270"/>
            <a:ext cx="4173260" cy="4202430"/>
          </a:xfrm>
          <a:prstGeom prst="roundRect">
            <a:avLst>
              <a:gd name="adj" fmla="val 1315"/>
            </a:avLst>
          </a:prstGeom>
          <a:solidFill>
            <a:srgbClr val="3D3D42"/>
          </a:solidFill>
          <a:ln w="7620">
            <a:solidFill>
              <a:srgbClr val="494950"/>
            </a:solidFill>
            <a:prstDash val="solid"/>
          </a:ln>
        </p:spPr>
      </p:sp>
      <p:sp>
        <p:nvSpPr>
          <p:cNvPr id="9" name="Text 7"/>
          <p:cNvSpPr/>
          <p:nvPr/>
        </p:nvSpPr>
        <p:spPr>
          <a:xfrm>
            <a:off x="5458420" y="2771061"/>
            <a:ext cx="3713678" cy="721995"/>
          </a:xfrm>
          <a:prstGeom prst="rect">
            <a:avLst/>
          </a:prstGeom>
          <a:noFill/>
          <a:ln/>
        </p:spPr>
        <p:txBody>
          <a:bodyPr wrap="squar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Covariance and Contravariance</a:t>
            </a:r>
            <a:endParaRPr lang="en-US" sz="2187" dirty="0"/>
          </a:p>
        </p:txBody>
      </p:sp>
      <p:sp>
        <p:nvSpPr>
          <p:cNvPr id="10" name="Text 8"/>
          <p:cNvSpPr/>
          <p:nvPr/>
        </p:nvSpPr>
        <p:spPr>
          <a:xfrm>
            <a:off x="5458420" y="3715226"/>
            <a:ext cx="3713678" cy="2798683"/>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Allows for variation in the return type of methods (covariance) and the parameters of methods (contravariance), based on the inheritance hierarchy of the interface types. Improves code reusability and readability.</a:t>
            </a:r>
            <a:endParaRPr lang="en-US" sz="1750" dirty="0"/>
          </a:p>
        </p:txBody>
      </p:sp>
      <p:sp>
        <p:nvSpPr>
          <p:cNvPr id="11" name="Shape 9"/>
          <p:cNvSpPr/>
          <p:nvPr/>
        </p:nvSpPr>
        <p:spPr>
          <a:xfrm>
            <a:off x="9624060" y="2541270"/>
            <a:ext cx="4173260" cy="4202430"/>
          </a:xfrm>
          <a:prstGeom prst="roundRect">
            <a:avLst>
              <a:gd name="adj" fmla="val 1315"/>
            </a:avLst>
          </a:prstGeom>
          <a:solidFill>
            <a:srgbClr val="3D3D42"/>
          </a:solidFill>
          <a:ln w="7620">
            <a:solidFill>
              <a:srgbClr val="494950"/>
            </a:solidFill>
            <a:prstDash val="solid"/>
          </a:ln>
        </p:spPr>
      </p:sp>
      <p:sp>
        <p:nvSpPr>
          <p:cNvPr id="12" name="Text 10"/>
          <p:cNvSpPr/>
          <p:nvPr/>
        </p:nvSpPr>
        <p:spPr>
          <a:xfrm>
            <a:off x="9853851" y="2771061"/>
            <a:ext cx="3713678" cy="721995"/>
          </a:xfrm>
          <a:prstGeom prst="rect">
            <a:avLst/>
          </a:prstGeom>
          <a:noFill/>
          <a:ln/>
        </p:spPr>
        <p:txBody>
          <a:bodyPr wrap="squar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Default Interfaces Methods</a:t>
            </a:r>
            <a:endParaRPr lang="en-US" sz="2187" dirty="0"/>
          </a:p>
        </p:txBody>
      </p:sp>
      <p:sp>
        <p:nvSpPr>
          <p:cNvPr id="13" name="Text 11"/>
          <p:cNvSpPr/>
          <p:nvPr/>
        </p:nvSpPr>
        <p:spPr>
          <a:xfrm>
            <a:off x="9853732" y="3494508"/>
            <a:ext cx="3713678" cy="3258265"/>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Allows for method implementation in interfaces, reducing boilerplate code and allowing for more expressive interfaces. Requires a default implementation for all implementing classes and can lead to confusion and coupling in large systems.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833199" y="649367"/>
            <a:ext cx="9334500"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Testing and Debugging Interfaces</a:t>
            </a:r>
            <a:endParaRPr lang="en-US" sz="4374" dirty="0"/>
          </a:p>
        </p:txBody>
      </p:sp>
      <p:sp>
        <p:nvSpPr>
          <p:cNvPr id="5" name="Shape 3"/>
          <p:cNvSpPr/>
          <p:nvPr/>
        </p:nvSpPr>
        <p:spPr>
          <a:xfrm>
            <a:off x="7293054" y="1704737"/>
            <a:ext cx="44410" cy="5875496"/>
          </a:xfrm>
          <a:prstGeom prst="rect">
            <a:avLst/>
          </a:prstGeom>
          <a:solidFill>
            <a:srgbClr val="494950"/>
          </a:solidFill>
          <a:ln/>
        </p:spPr>
      </p:sp>
      <p:sp>
        <p:nvSpPr>
          <p:cNvPr id="6" name="Shape 4"/>
          <p:cNvSpPr/>
          <p:nvPr/>
        </p:nvSpPr>
        <p:spPr>
          <a:xfrm>
            <a:off x="7565172" y="2085201"/>
            <a:ext cx="777597" cy="44410"/>
          </a:xfrm>
          <a:prstGeom prst="rect">
            <a:avLst/>
          </a:prstGeom>
          <a:solidFill>
            <a:srgbClr val="494950"/>
          </a:solidFill>
          <a:ln/>
        </p:spPr>
      </p:sp>
      <p:sp>
        <p:nvSpPr>
          <p:cNvPr id="7" name="Shape 5"/>
          <p:cNvSpPr/>
          <p:nvPr/>
        </p:nvSpPr>
        <p:spPr>
          <a:xfrm>
            <a:off x="7065228" y="1857494"/>
            <a:ext cx="499943" cy="499943"/>
          </a:xfrm>
          <a:prstGeom prst="roundRect">
            <a:avLst>
              <a:gd name="adj" fmla="val 10974"/>
            </a:avLst>
          </a:prstGeom>
          <a:solidFill>
            <a:srgbClr val="3D3D42"/>
          </a:solidFill>
          <a:ln w="7620">
            <a:solidFill>
              <a:srgbClr val="494950"/>
            </a:solidFill>
            <a:prstDash val="solid"/>
          </a:ln>
        </p:spPr>
      </p:sp>
      <p:sp>
        <p:nvSpPr>
          <p:cNvPr id="8" name="Text 6"/>
          <p:cNvSpPr/>
          <p:nvPr/>
        </p:nvSpPr>
        <p:spPr>
          <a:xfrm>
            <a:off x="7265610" y="1890832"/>
            <a:ext cx="9906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9" name="Text 7"/>
          <p:cNvSpPr/>
          <p:nvPr/>
        </p:nvSpPr>
        <p:spPr>
          <a:xfrm>
            <a:off x="8537258" y="1926907"/>
            <a:ext cx="3032760" cy="360998"/>
          </a:xfrm>
          <a:prstGeom prst="rect">
            <a:avLst/>
          </a:prstGeom>
          <a:noFill/>
          <a:ln/>
        </p:spPr>
        <p:txBody>
          <a:bodyPr wrap="none" rtlCol="0" anchor="t"/>
          <a:lstStyle/>
          <a:p>
            <a:pPr marL="0" indent="0" algn="l">
              <a:lnSpc>
                <a:spcPts val="2843"/>
              </a:lnSpc>
              <a:buNone/>
            </a:pPr>
            <a:r>
              <a:rPr lang="en-US" sz="2187" dirty="0">
                <a:solidFill>
                  <a:srgbClr val="E5E0DF"/>
                </a:solidFill>
                <a:latin typeface="Poppins" pitchFamily="34" charset="0"/>
                <a:ea typeface="Poppins" pitchFamily="34" charset="-122"/>
                <a:cs typeface="Poppins" pitchFamily="34" charset="-120"/>
              </a:rPr>
              <a:t>Unit Testing Interfaces</a:t>
            </a:r>
            <a:endParaRPr lang="en-US" sz="2187" dirty="0"/>
          </a:p>
        </p:txBody>
      </p:sp>
      <p:sp>
        <p:nvSpPr>
          <p:cNvPr id="10" name="Text 8"/>
          <p:cNvSpPr/>
          <p:nvPr/>
        </p:nvSpPr>
        <p:spPr>
          <a:xfrm>
            <a:off x="8537258" y="2510076"/>
            <a:ext cx="5259943" cy="1599248"/>
          </a:xfrm>
          <a:prstGeom prst="rect">
            <a:avLst/>
          </a:prstGeom>
          <a:noFill/>
          <a:ln/>
        </p:spPr>
        <p:txBody>
          <a:bodyPr wrap="square" rtlCol="0" anchor="t"/>
          <a:lstStyle/>
          <a:p>
            <a:pPr marL="0" indent="0" algn="l">
              <a:lnSpc>
                <a:spcPts val="3149"/>
              </a:lnSpc>
              <a:buNone/>
            </a:pPr>
            <a:r>
              <a:rPr lang="en-US" sz="1750" dirty="0">
                <a:solidFill>
                  <a:srgbClr val="E5E0DF"/>
                </a:solidFill>
                <a:latin typeface="Roboto" pitchFamily="34" charset="0"/>
                <a:ea typeface="Roboto" pitchFamily="34" charset="-122"/>
                <a:cs typeface="Roboto" pitchFamily="34" charset="-120"/>
              </a:rPr>
              <a:t>Allows for isolated testing of interface behavior, separate from its implementation or the system as a whole. Requires careful planning and setup to test all possible scenarios and edge cases.</a:t>
            </a:r>
            <a:endParaRPr lang="en-US" sz="1750" dirty="0"/>
          </a:p>
        </p:txBody>
      </p:sp>
      <p:sp>
        <p:nvSpPr>
          <p:cNvPr id="11" name="Shape 9"/>
          <p:cNvSpPr/>
          <p:nvPr/>
        </p:nvSpPr>
        <p:spPr>
          <a:xfrm>
            <a:off x="6287631" y="3196054"/>
            <a:ext cx="777597" cy="44410"/>
          </a:xfrm>
          <a:prstGeom prst="rect">
            <a:avLst/>
          </a:prstGeom>
          <a:solidFill>
            <a:srgbClr val="494950"/>
          </a:solidFill>
          <a:ln/>
        </p:spPr>
      </p:sp>
      <p:sp>
        <p:nvSpPr>
          <p:cNvPr id="12" name="Shape 10"/>
          <p:cNvSpPr/>
          <p:nvPr/>
        </p:nvSpPr>
        <p:spPr>
          <a:xfrm>
            <a:off x="7065228" y="2968347"/>
            <a:ext cx="499943" cy="499943"/>
          </a:xfrm>
          <a:prstGeom prst="roundRect">
            <a:avLst>
              <a:gd name="adj" fmla="val 10974"/>
            </a:avLst>
          </a:prstGeom>
          <a:solidFill>
            <a:srgbClr val="3D3D42"/>
          </a:solidFill>
          <a:ln w="7620">
            <a:solidFill>
              <a:srgbClr val="494950"/>
            </a:solidFill>
            <a:prstDash val="solid"/>
          </a:ln>
        </p:spPr>
      </p:sp>
      <p:sp>
        <p:nvSpPr>
          <p:cNvPr id="13" name="Text 11"/>
          <p:cNvSpPr/>
          <p:nvPr/>
        </p:nvSpPr>
        <p:spPr>
          <a:xfrm>
            <a:off x="7219890" y="3001685"/>
            <a:ext cx="19050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4" name="Text 12"/>
          <p:cNvSpPr/>
          <p:nvPr/>
        </p:nvSpPr>
        <p:spPr>
          <a:xfrm>
            <a:off x="3083243" y="3037761"/>
            <a:ext cx="3009900" cy="360998"/>
          </a:xfrm>
          <a:prstGeom prst="rect">
            <a:avLst/>
          </a:prstGeom>
          <a:noFill/>
          <a:ln/>
        </p:spPr>
        <p:txBody>
          <a:bodyPr wrap="none" rtlCol="0" anchor="t"/>
          <a:lstStyle/>
          <a:p>
            <a:pPr marL="0" indent="0" algn="r">
              <a:lnSpc>
                <a:spcPts val="2843"/>
              </a:lnSpc>
              <a:buNone/>
            </a:pPr>
            <a:r>
              <a:rPr lang="en-US" sz="2187" dirty="0">
                <a:solidFill>
                  <a:srgbClr val="E5E0DF"/>
                </a:solidFill>
                <a:latin typeface="Poppins" pitchFamily="34" charset="0"/>
                <a:ea typeface="Poppins" pitchFamily="34" charset="-122"/>
                <a:cs typeface="Poppins" pitchFamily="34" charset="-120"/>
              </a:rPr>
              <a:t>Debugging Interfaces</a:t>
            </a:r>
            <a:endParaRPr lang="en-US" sz="2187" dirty="0"/>
          </a:p>
        </p:txBody>
      </p:sp>
      <p:sp>
        <p:nvSpPr>
          <p:cNvPr id="15" name="Text 13"/>
          <p:cNvSpPr/>
          <p:nvPr/>
        </p:nvSpPr>
        <p:spPr>
          <a:xfrm>
            <a:off x="833199" y="3620929"/>
            <a:ext cx="5259943" cy="1599248"/>
          </a:xfrm>
          <a:prstGeom prst="rect">
            <a:avLst/>
          </a:prstGeom>
          <a:noFill/>
          <a:ln/>
        </p:spPr>
        <p:txBody>
          <a:bodyPr wrap="square" rtlCol="0" anchor="t"/>
          <a:lstStyle/>
          <a:p>
            <a:pPr marL="0" indent="0" algn="r">
              <a:lnSpc>
                <a:spcPts val="3149"/>
              </a:lnSpc>
              <a:buNone/>
            </a:pPr>
            <a:r>
              <a:rPr lang="en-US" sz="1750" dirty="0">
                <a:solidFill>
                  <a:srgbClr val="E5E0DF"/>
                </a:solidFill>
                <a:latin typeface="Roboto" pitchFamily="34" charset="0"/>
                <a:ea typeface="Roboto" pitchFamily="34" charset="-122"/>
                <a:cs typeface="Roboto" pitchFamily="34" charset="-120"/>
              </a:rPr>
              <a:t>Requires a good understanding of the interface type and its usage context, as well as advanced debugging tools and techniques. Can be difficult to reproduce and isolate interface-related bugs in large systems.</a:t>
            </a:r>
            <a:endParaRPr lang="en-US" sz="1750" dirty="0"/>
          </a:p>
        </p:txBody>
      </p:sp>
      <p:sp>
        <p:nvSpPr>
          <p:cNvPr id="16" name="Shape 14"/>
          <p:cNvSpPr/>
          <p:nvPr/>
        </p:nvSpPr>
        <p:spPr>
          <a:xfrm>
            <a:off x="7565172" y="4934129"/>
            <a:ext cx="777597" cy="44410"/>
          </a:xfrm>
          <a:prstGeom prst="rect">
            <a:avLst/>
          </a:prstGeom>
          <a:solidFill>
            <a:srgbClr val="494950"/>
          </a:solidFill>
          <a:ln/>
        </p:spPr>
      </p:sp>
      <p:sp>
        <p:nvSpPr>
          <p:cNvPr id="17" name="Shape 15"/>
          <p:cNvSpPr/>
          <p:nvPr/>
        </p:nvSpPr>
        <p:spPr>
          <a:xfrm>
            <a:off x="7065228" y="4706422"/>
            <a:ext cx="499943" cy="499943"/>
          </a:xfrm>
          <a:prstGeom prst="roundRect">
            <a:avLst>
              <a:gd name="adj" fmla="val 10974"/>
            </a:avLst>
          </a:prstGeom>
          <a:solidFill>
            <a:srgbClr val="3D3D42"/>
          </a:solidFill>
          <a:ln w="7620">
            <a:solidFill>
              <a:srgbClr val="494950"/>
            </a:solidFill>
            <a:prstDash val="solid"/>
          </a:ln>
        </p:spPr>
      </p:sp>
      <p:sp>
        <p:nvSpPr>
          <p:cNvPr id="18" name="Text 16"/>
          <p:cNvSpPr/>
          <p:nvPr/>
        </p:nvSpPr>
        <p:spPr>
          <a:xfrm>
            <a:off x="7216080" y="4739759"/>
            <a:ext cx="19812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9" name="Text 17"/>
          <p:cNvSpPr/>
          <p:nvPr/>
        </p:nvSpPr>
        <p:spPr>
          <a:xfrm>
            <a:off x="8537258" y="4775835"/>
            <a:ext cx="4572000" cy="360998"/>
          </a:xfrm>
          <a:prstGeom prst="rect">
            <a:avLst/>
          </a:prstGeom>
          <a:noFill/>
          <a:ln/>
        </p:spPr>
        <p:txBody>
          <a:bodyPr wrap="none" rtlCol="0" anchor="t"/>
          <a:lstStyle/>
          <a:p>
            <a:pPr marL="0" indent="0" algn="l">
              <a:lnSpc>
                <a:spcPts val="2843"/>
              </a:lnSpc>
              <a:buNone/>
            </a:pPr>
            <a:r>
              <a:rPr lang="en-US" sz="2187" dirty="0">
                <a:solidFill>
                  <a:srgbClr val="E5E0DF"/>
                </a:solidFill>
                <a:latin typeface="Poppins" pitchFamily="34" charset="0"/>
                <a:ea typeface="Poppins" pitchFamily="34" charset="-122"/>
                <a:cs typeface="Poppins" pitchFamily="34" charset="-120"/>
              </a:rPr>
              <a:t>Mocking and Stubbing Interfaces</a:t>
            </a:r>
            <a:endParaRPr lang="en-US" sz="2187" dirty="0"/>
          </a:p>
        </p:txBody>
      </p:sp>
      <p:sp>
        <p:nvSpPr>
          <p:cNvPr id="20" name="Text 18"/>
          <p:cNvSpPr/>
          <p:nvPr/>
        </p:nvSpPr>
        <p:spPr>
          <a:xfrm>
            <a:off x="8537258" y="5359003"/>
            <a:ext cx="5259943" cy="1999059"/>
          </a:xfrm>
          <a:prstGeom prst="rect">
            <a:avLst/>
          </a:prstGeom>
          <a:noFill/>
          <a:ln/>
        </p:spPr>
        <p:txBody>
          <a:bodyPr wrap="square" rtlCol="0" anchor="t"/>
          <a:lstStyle/>
          <a:p>
            <a:pPr marL="0" indent="0" algn="l">
              <a:lnSpc>
                <a:spcPts val="3149"/>
              </a:lnSpc>
              <a:buNone/>
            </a:pPr>
            <a:r>
              <a:rPr lang="en-US" sz="1750" dirty="0">
                <a:solidFill>
                  <a:srgbClr val="E5E0DF"/>
                </a:solidFill>
                <a:latin typeface="Roboto" pitchFamily="34" charset="0"/>
                <a:ea typeface="Roboto" pitchFamily="34" charset="-122"/>
                <a:cs typeface="Roboto" pitchFamily="34" charset="-120"/>
              </a:rPr>
              <a:t>Used to simulate interface behavior and avoid dependencies on actual implementations or external systems. Requires careful design and setup to provide realistic and consistent test data, and can be time-consuming and costly.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6319599" y="2587585"/>
            <a:ext cx="4443889"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Conclusion</a:t>
            </a:r>
            <a:endParaRPr lang="en-US" sz="4374" dirty="0"/>
          </a:p>
        </p:txBody>
      </p:sp>
      <p:sp>
        <p:nvSpPr>
          <p:cNvPr id="5" name="Text 3"/>
          <p:cNvSpPr/>
          <p:nvPr/>
        </p:nvSpPr>
        <p:spPr>
          <a:xfrm>
            <a:off x="6319599" y="3642955"/>
            <a:ext cx="7477601" cy="1999059"/>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Interfaces and ambiguity resolution are complex topics in C# programming, requiring a solid understanding of type and abstraction concepts, good design principles, and advanced testing and debugging techniques. When used correctly, interfaces can greatly improve the flexibility, maintainability, and scalability of your code.</a:t>
            </a:r>
            <a:endParaRPr lang="en-US" sz="1750" dirty="0"/>
          </a:p>
        </p:txBody>
      </p:sp>
      <p:pic>
        <p:nvPicPr>
          <p:cNvPr id="9" name="Picture 8">
            <a:extLst>
              <a:ext uri="{FF2B5EF4-FFF2-40B4-BE49-F238E27FC236}">
                <a16:creationId xmlns:a16="http://schemas.microsoft.com/office/drawing/2014/main" id="{53B630F1-D9A4-C4A2-5029-854FC5A7F34F}"/>
              </a:ext>
            </a:extLst>
          </p:cNvPr>
          <p:cNvPicPr>
            <a:picLocks noChangeAspect="1"/>
          </p:cNvPicPr>
          <p:nvPr/>
        </p:nvPicPr>
        <p:blipFill>
          <a:blip r:embed="rId3"/>
          <a:stretch>
            <a:fillRect/>
          </a:stretch>
        </p:blipFill>
        <p:spPr>
          <a:xfrm>
            <a:off x="-130097" y="0"/>
            <a:ext cx="5488845"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txBody>
          <a:bodyPr/>
          <a:lstStyle/>
          <a:p>
            <a:endParaRPr lang="en-US" dirty="0"/>
          </a:p>
        </p:txBody>
      </p:sp>
      <p:sp>
        <p:nvSpPr>
          <p:cNvPr id="4" name="Text 2"/>
          <p:cNvSpPr/>
          <p:nvPr/>
        </p:nvSpPr>
        <p:spPr>
          <a:xfrm>
            <a:off x="1428622" y="492971"/>
            <a:ext cx="4443889" cy="722114"/>
          </a:xfrm>
          <a:prstGeom prst="rect">
            <a:avLst/>
          </a:prstGeom>
          <a:noFill/>
          <a:ln/>
        </p:spPr>
        <p:txBody>
          <a:bodyPr wrap="none" rtlCol="0" anchor="t"/>
          <a:lstStyle/>
          <a:p>
            <a:pPr marL="0" indent="0">
              <a:lnSpc>
                <a:spcPts val="5686"/>
              </a:lnSpc>
              <a:buNone/>
            </a:pPr>
            <a:r>
              <a:rPr lang="en-US" sz="4374" b="1" dirty="0">
                <a:solidFill>
                  <a:schemeClr val="bg1"/>
                </a:solidFill>
              </a:rPr>
              <a:t>Example</a:t>
            </a:r>
          </a:p>
        </p:txBody>
      </p:sp>
      <p:sp>
        <p:nvSpPr>
          <p:cNvPr id="5" name="Text 3"/>
          <p:cNvSpPr/>
          <p:nvPr/>
        </p:nvSpPr>
        <p:spPr>
          <a:xfrm>
            <a:off x="1205339" y="1693409"/>
            <a:ext cx="6269350" cy="5373457"/>
          </a:xfrm>
          <a:prstGeom prst="rect">
            <a:avLst/>
          </a:prstGeom>
          <a:noFill/>
          <a:ln/>
        </p:spPr>
        <p:txBody>
          <a:bodyPr wrap="square" rtlCol="0" anchor="t"/>
          <a:lstStyle/>
          <a:p>
            <a:r>
              <a:rPr lang="en-US" sz="1600" b="0" dirty="0">
                <a:solidFill>
                  <a:srgbClr val="6A9955"/>
                </a:solidFill>
                <a:effectLst/>
                <a:latin typeface="Consolas" panose="020B0609020204030204" pitchFamily="49" charset="0"/>
              </a:rPr>
              <a:t>//Use </a:t>
            </a:r>
            <a:r>
              <a:rPr lang="en-US" sz="1600" b="0" dirty="0" err="1">
                <a:solidFill>
                  <a:srgbClr val="6A9955"/>
                </a:solidFill>
                <a:effectLst/>
                <a:latin typeface="Consolas" panose="020B0609020204030204" pitchFamily="49" charset="0"/>
              </a:rPr>
              <a:t>expliit</a:t>
            </a:r>
            <a:r>
              <a:rPr lang="en-US" sz="1600" b="0" dirty="0">
                <a:solidFill>
                  <a:srgbClr val="6A9955"/>
                </a:solidFill>
                <a:effectLst/>
                <a:latin typeface="Consolas" panose="020B0609020204030204" pitchFamily="49" charset="0"/>
              </a:rPr>
              <a:t> implementation to remove ambiguity.......</a:t>
            </a:r>
            <a:endParaRPr lang="en-US" sz="1600" b="0" dirty="0">
              <a:solidFill>
                <a:srgbClr val="CCCCCC"/>
              </a:solidFill>
              <a:effectLst/>
              <a:latin typeface="Consolas" panose="020B0609020204030204" pitchFamily="49" charset="0"/>
            </a:endParaRPr>
          </a:p>
          <a:p>
            <a:r>
              <a:rPr lang="en-US" sz="1600" b="0" dirty="0">
                <a:solidFill>
                  <a:srgbClr val="6A9955"/>
                </a:solidFill>
                <a:effectLst/>
                <a:latin typeface="Consolas" panose="020B0609020204030204" pitchFamily="49" charset="0"/>
              </a:rPr>
              <a:t>/*@copy right :DKPC2022</a:t>
            </a:r>
            <a:endParaRPr lang="en-US" sz="1600" b="0" dirty="0">
              <a:solidFill>
                <a:srgbClr val="CCCCCC"/>
              </a:solidFill>
              <a:effectLst/>
              <a:latin typeface="Consolas" panose="020B0609020204030204" pitchFamily="49" charset="0"/>
            </a:endParaRPr>
          </a:p>
          <a:p>
            <a:r>
              <a:rPr lang="en-US" sz="1600" b="0" dirty="0">
                <a:solidFill>
                  <a:srgbClr val="6A9955"/>
                </a:solidFill>
                <a:effectLst/>
                <a:latin typeface="Consolas" panose="020B0609020204030204" pitchFamily="49" charset="0"/>
              </a:rPr>
              <a:t>*/</a:t>
            </a:r>
            <a:endParaRPr lang="en-US" sz="1600" b="0" dirty="0">
              <a:solidFill>
                <a:srgbClr val="CCCCCC"/>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namespace</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_20_Ambiguty</a:t>
            </a:r>
            <a:r>
              <a:rPr lang="en-US" sz="1600" b="0" dirty="0">
                <a:solidFill>
                  <a:srgbClr val="CCCCCC"/>
                </a:solidFill>
                <a:effectLst/>
                <a:latin typeface="Consolas" panose="020B0609020204030204" pitchFamily="49" charset="0"/>
              </a:rPr>
              <a:t>;</a:t>
            </a:r>
          </a:p>
          <a:p>
            <a:r>
              <a:rPr lang="en-US" sz="1600" b="0" dirty="0">
                <a:solidFill>
                  <a:srgbClr val="569CD6"/>
                </a:solidFill>
                <a:effectLst/>
                <a:latin typeface="Consolas" panose="020B0609020204030204" pitchFamily="49" charset="0"/>
              </a:rPr>
              <a:t>interface</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add</a:t>
            </a:r>
            <a:r>
              <a:rPr lang="en-US" sz="1600" b="0" dirty="0">
                <a:solidFill>
                  <a:srgbClr val="CCCCCC"/>
                </a:solidFill>
                <a:effectLst/>
                <a:latin typeface="Consolas" panose="020B0609020204030204" pitchFamily="49" charset="0"/>
              </a:rPr>
              <a:t>(</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a:p>
            <a:r>
              <a:rPr lang="en-US" sz="1600" b="0" dirty="0">
                <a:solidFill>
                  <a:srgbClr val="569CD6"/>
                </a:solidFill>
                <a:effectLst/>
                <a:latin typeface="Consolas" panose="020B0609020204030204" pitchFamily="49" charset="0"/>
              </a:rPr>
              <a:t>interface</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B</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add</a:t>
            </a:r>
            <a:r>
              <a:rPr lang="en-US" sz="1600" b="0" dirty="0">
                <a:solidFill>
                  <a:srgbClr val="CCCCCC"/>
                </a:solidFill>
                <a:effectLst/>
                <a:latin typeface="Consolas" panose="020B0609020204030204" pitchFamily="49" charset="0"/>
              </a:rPr>
              <a:t>(</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a:p>
            <a:r>
              <a:rPr lang="en-US" sz="1600" b="0" dirty="0">
                <a:solidFill>
                  <a:srgbClr val="6A9955"/>
                </a:solidFill>
                <a:effectLst/>
                <a:latin typeface="Consolas" panose="020B0609020204030204" pitchFamily="49" charset="0"/>
              </a:rPr>
              <a:t>//</a:t>
            </a:r>
            <a:r>
              <a:rPr lang="en-US" sz="1600" b="0" dirty="0" err="1">
                <a:solidFill>
                  <a:srgbClr val="6A9955"/>
                </a:solidFill>
                <a:effectLst/>
                <a:latin typeface="Consolas" panose="020B0609020204030204" pitchFamily="49" charset="0"/>
              </a:rPr>
              <a:t>MyClass</a:t>
            </a:r>
            <a:r>
              <a:rPr lang="en-US" sz="1600" b="0" dirty="0">
                <a:solidFill>
                  <a:srgbClr val="6A9955"/>
                </a:solidFill>
                <a:effectLst/>
                <a:latin typeface="Consolas" panose="020B0609020204030204" pitchFamily="49" charset="0"/>
              </a:rPr>
              <a:t> implements both interfaces...</a:t>
            </a:r>
            <a:endParaRPr lang="en-US" sz="1600" b="0" dirty="0">
              <a:solidFill>
                <a:srgbClr val="CCCCCC"/>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class</a:t>
            </a:r>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MyClass</a:t>
            </a:r>
            <a:r>
              <a:rPr lang="en-US" sz="1600" b="0" dirty="0">
                <a:solidFill>
                  <a:srgbClr val="CCCCCC"/>
                </a:solidFill>
                <a:effectLst/>
                <a:latin typeface="Consolas" panose="020B0609020204030204" pitchFamily="49" charset="0"/>
              </a:rPr>
              <a:t> : </a:t>
            </a:r>
            <a:r>
              <a:rPr lang="en-US" sz="1600" b="0" dirty="0">
                <a:solidFill>
                  <a:srgbClr val="4EC9B0"/>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B</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6A9955"/>
                </a:solidFill>
                <a:effectLst/>
                <a:latin typeface="Consolas" panose="020B0609020204030204" pitchFamily="49" charset="0"/>
              </a:rPr>
              <a:t>//explicitly implements the two methods()</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A</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add</a:t>
            </a:r>
            <a:r>
              <a:rPr lang="en-US" sz="1600" b="0" dirty="0">
                <a:solidFill>
                  <a:srgbClr val="CCCCCC"/>
                </a:solidFill>
                <a:effectLst/>
                <a:latin typeface="Consolas" panose="020B0609020204030204" pitchFamily="49" charset="0"/>
              </a:rPr>
              <a:t>(</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C586C0"/>
                </a:solidFill>
                <a:effectLst/>
                <a:latin typeface="Consolas" panose="020B0609020204030204" pitchFamily="49" charset="0"/>
              </a:rPr>
              <a:t>return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a</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B</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add</a:t>
            </a:r>
            <a:r>
              <a:rPr lang="en-US" sz="1600" b="0" dirty="0">
                <a:solidFill>
                  <a:srgbClr val="CCCCCC"/>
                </a:solidFill>
                <a:effectLst/>
                <a:latin typeface="Consolas" panose="020B0609020204030204" pitchFamily="49" charset="0"/>
              </a:rPr>
              <a:t>(</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C586C0"/>
                </a:solidFill>
                <a:effectLst/>
                <a:latin typeface="Consolas" panose="020B0609020204030204" pitchFamily="49" charset="0"/>
              </a:rPr>
              <a:t>return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br>
              <a:rPr lang="en-US" sz="1600" b="0" dirty="0">
                <a:solidFill>
                  <a:srgbClr val="CCCCCC"/>
                </a:solidFill>
                <a:effectLst/>
                <a:latin typeface="Consolas" panose="020B0609020204030204" pitchFamily="49" charset="0"/>
              </a:rPr>
            </a:br>
            <a:endParaRPr lang="en-US" sz="1600" b="0" dirty="0">
              <a:solidFill>
                <a:srgbClr val="CCCCCC"/>
              </a:solidFill>
              <a:effectLst/>
              <a:latin typeface="Consolas" panose="020B0609020204030204" pitchFamily="49" charset="0"/>
            </a:endParaRPr>
          </a:p>
        </p:txBody>
      </p:sp>
      <p:sp>
        <p:nvSpPr>
          <p:cNvPr id="6" name="Text 3">
            <a:extLst>
              <a:ext uri="{FF2B5EF4-FFF2-40B4-BE49-F238E27FC236}">
                <a16:creationId xmlns:a16="http://schemas.microsoft.com/office/drawing/2014/main" id="{63ECA28E-4F5D-7F6C-19DA-B44053711C4F}"/>
              </a:ext>
            </a:extLst>
          </p:cNvPr>
          <p:cNvSpPr/>
          <p:nvPr/>
        </p:nvSpPr>
        <p:spPr>
          <a:xfrm>
            <a:off x="7907395" y="1371601"/>
            <a:ext cx="6085052" cy="6343495"/>
          </a:xfrm>
          <a:prstGeom prst="rect">
            <a:avLst/>
          </a:prstGeom>
          <a:noFill/>
          <a:ln/>
        </p:spPr>
        <p:txBody>
          <a:bodyPr wrap="square" rtlCol="0" anchor="t"/>
          <a:lstStyle/>
          <a:p>
            <a:r>
              <a:rPr lang="en-US" sz="1600" b="0" dirty="0">
                <a:solidFill>
                  <a:srgbClr val="6A9955"/>
                </a:solidFill>
                <a:effectLst/>
                <a:latin typeface="Consolas" panose="020B0609020204030204" pitchFamily="49" charset="0"/>
              </a:rPr>
              <a:t>//Call </a:t>
            </a:r>
            <a:r>
              <a:rPr lang="en-US" sz="1600" b="0" dirty="0" err="1">
                <a:solidFill>
                  <a:srgbClr val="6A9955"/>
                </a:solidFill>
                <a:effectLst/>
                <a:latin typeface="Consolas" panose="020B0609020204030204" pitchFamily="49" charset="0"/>
              </a:rPr>
              <a:t>methode</a:t>
            </a:r>
            <a:r>
              <a:rPr lang="en-US" sz="1600" b="0" dirty="0">
                <a:solidFill>
                  <a:srgbClr val="6A9955"/>
                </a:solidFill>
                <a:effectLst/>
                <a:latin typeface="Consolas" panose="020B0609020204030204" pitchFamily="49" charset="0"/>
              </a:rPr>
              <a:t> () through an interface reference</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public</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addA</a:t>
            </a:r>
            <a:r>
              <a:rPr lang="en-US" sz="1600" b="0" dirty="0">
                <a:solidFill>
                  <a:srgbClr val="CCCCCC"/>
                </a:solidFill>
                <a:effectLst/>
                <a:latin typeface="Consolas" panose="020B0609020204030204" pitchFamily="49" charset="0"/>
              </a:rPr>
              <a:t>(</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a_obj</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a_obj</a:t>
            </a:r>
            <a:r>
              <a:rPr lang="en-US" sz="1600" b="0" dirty="0">
                <a:solidFill>
                  <a:srgbClr val="D4D4D4"/>
                </a:solidFill>
                <a:effectLst/>
                <a:latin typeface="Consolas" panose="020B0609020204030204" pitchFamily="49" charset="0"/>
              </a:rPr>
              <a:t>=</a:t>
            </a:r>
            <a:r>
              <a:rPr lang="en-US" sz="1600" b="0" dirty="0">
                <a:solidFill>
                  <a:srgbClr val="569CD6"/>
                </a:solidFill>
                <a:effectLst/>
                <a:latin typeface="Consolas" panose="020B0609020204030204" pitchFamily="49" charset="0"/>
              </a:rPr>
              <a:t>this</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C586C0"/>
                </a:solidFill>
                <a:effectLst/>
                <a:latin typeface="Consolas" panose="020B0609020204030204" pitchFamily="49" charset="0"/>
              </a:rPr>
              <a:t>return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a_obj</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add</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public</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addB</a:t>
            </a:r>
            <a:r>
              <a:rPr lang="en-US" sz="1600" b="0" dirty="0">
                <a:solidFill>
                  <a:srgbClr val="CCCCCC"/>
                </a:solidFill>
                <a:effectLst/>
                <a:latin typeface="Consolas" panose="020B0609020204030204" pitchFamily="49" charset="0"/>
              </a:rPr>
              <a:t>(</a:t>
            </a:r>
            <a:r>
              <a:rPr lang="en-US" sz="1600" b="0" dirty="0">
                <a:solidFill>
                  <a:srgbClr val="569CD6"/>
                </a:solidFill>
                <a:effectLst/>
                <a:latin typeface="Consolas" panose="020B0609020204030204" pitchFamily="49" charset="0"/>
              </a:rPr>
              <a:t>int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b_obj</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b_obj</a:t>
            </a:r>
            <a:r>
              <a:rPr lang="en-US" sz="1600" b="0" dirty="0">
                <a:solidFill>
                  <a:srgbClr val="D4D4D4"/>
                </a:solidFill>
                <a:effectLst/>
                <a:latin typeface="Consolas" panose="020B0609020204030204" pitchFamily="49" charset="0"/>
              </a:rPr>
              <a:t>=</a:t>
            </a:r>
            <a:r>
              <a:rPr lang="en-US" sz="1600" b="0" dirty="0">
                <a:solidFill>
                  <a:srgbClr val="569CD6"/>
                </a:solidFill>
                <a:effectLst/>
                <a:latin typeface="Consolas" panose="020B0609020204030204" pitchFamily="49" charset="0"/>
              </a:rPr>
              <a:t>this</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C586C0"/>
                </a:solidFill>
                <a:effectLst/>
                <a:latin typeface="Consolas" panose="020B0609020204030204" pitchFamily="49" charset="0"/>
              </a:rPr>
              <a:t>return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b_obj</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add</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a</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569CD6"/>
                </a:solidFill>
                <a:effectLst/>
                <a:latin typeface="Consolas" panose="020B0609020204030204" pitchFamily="49" charset="0"/>
              </a:rPr>
              <a:t>public</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class</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Program</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static</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void</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Main</a:t>
            </a:r>
            <a:r>
              <a:rPr lang="en-US" sz="1600" b="0" dirty="0">
                <a:solidFill>
                  <a:srgbClr val="CCCCCC"/>
                </a:solidFill>
                <a:effectLst/>
                <a:latin typeface="Consolas" panose="020B0609020204030204" pitchFamily="49" charset="0"/>
              </a:rPr>
              <a:t>(</a:t>
            </a:r>
            <a:r>
              <a:rPr lang="en-US" sz="1600" b="0" dirty="0">
                <a:solidFill>
                  <a:srgbClr val="569CD6"/>
                </a:solidFill>
                <a:effectLst/>
                <a:latin typeface="Consolas" panose="020B0609020204030204" pitchFamily="49" charset="0"/>
              </a:rPr>
              <a:t>string</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args</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MyClass</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ob</a:t>
            </a:r>
            <a:r>
              <a:rPr lang="en-US" sz="1600" b="0" dirty="0">
                <a:solidFill>
                  <a:srgbClr val="D4D4D4"/>
                </a:solidFill>
                <a:effectLst/>
                <a:latin typeface="Consolas" panose="020B0609020204030204" pitchFamily="49" charset="0"/>
              </a:rPr>
              <a:t>=</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MyClass</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Console</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WriteLine</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"Calling </a:t>
            </a:r>
            <a:r>
              <a:rPr lang="en-US" sz="1600" b="0" dirty="0" err="1">
                <a:solidFill>
                  <a:srgbClr val="CE9178"/>
                </a:solidFill>
                <a:effectLst/>
                <a:latin typeface="Consolas" panose="020B0609020204030204" pitchFamily="49" charset="0"/>
              </a:rPr>
              <a:t>A.add</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Console</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WriteLine</a:t>
            </a:r>
            <a:r>
              <a:rPr lang="en-US" sz="1600" b="0" dirty="0">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ob</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addA</a:t>
            </a:r>
            <a:r>
              <a:rPr lang="en-US" sz="1600" b="0" dirty="0">
                <a:solidFill>
                  <a:srgbClr val="CCCCCC"/>
                </a:solidFill>
                <a:effectLst/>
                <a:latin typeface="Consolas" panose="020B0609020204030204" pitchFamily="49" charset="0"/>
              </a:rPr>
              <a:t>(</a:t>
            </a:r>
            <a:r>
              <a:rPr lang="en-US" sz="1600" b="0" dirty="0">
                <a:solidFill>
                  <a:srgbClr val="B5CEA8"/>
                </a:solidFill>
                <a:effectLst/>
                <a:latin typeface="Consolas" panose="020B0609020204030204" pitchFamily="49" charset="0"/>
              </a:rPr>
              <a:t>5</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Console</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WriteLine</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"Calling </a:t>
            </a:r>
            <a:r>
              <a:rPr lang="en-US" sz="1600" b="0" dirty="0" err="1">
                <a:solidFill>
                  <a:srgbClr val="CE9178"/>
                </a:solidFill>
                <a:effectLst/>
                <a:latin typeface="Consolas" panose="020B0609020204030204" pitchFamily="49" charset="0"/>
              </a:rPr>
              <a:t>B.add</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Console</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WriteLine</a:t>
            </a:r>
            <a:r>
              <a:rPr lang="en-US" sz="1600" b="0" dirty="0">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ob</a:t>
            </a:r>
            <a:r>
              <a:rPr lang="en-US" sz="1600" b="0" dirty="0" err="1">
                <a:solidFill>
                  <a:srgbClr val="D4D4D4"/>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addB</a:t>
            </a:r>
            <a:r>
              <a:rPr lang="en-US" sz="1600" b="0" dirty="0">
                <a:solidFill>
                  <a:srgbClr val="CCCCCC"/>
                </a:solidFill>
                <a:effectLst/>
                <a:latin typeface="Consolas" panose="020B0609020204030204" pitchFamily="49" charset="0"/>
              </a:rPr>
              <a:t>(</a:t>
            </a:r>
            <a:r>
              <a:rPr lang="en-US" sz="1600" b="0" dirty="0">
                <a:solidFill>
                  <a:srgbClr val="B5CEA8"/>
                </a:solidFill>
                <a:effectLst/>
                <a:latin typeface="Consolas" panose="020B0609020204030204" pitchFamily="49" charset="0"/>
              </a:rPr>
              <a:t>5</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3393749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897</Words>
  <Application>Microsoft Office PowerPoint</Application>
  <PresentationFormat>Custom</PresentationFormat>
  <Paragraphs>103</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Consolas</vt:lpstr>
      <vt:lpstr>Poppins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DKPC2022</cp:lastModifiedBy>
  <cp:revision>4</cp:revision>
  <dcterms:created xsi:type="dcterms:W3CDTF">2023-06-26T03:48:39Z</dcterms:created>
  <dcterms:modified xsi:type="dcterms:W3CDTF">2023-07-02T04:46:43Z</dcterms:modified>
</cp:coreProperties>
</file>